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2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4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9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2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7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0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1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175F-75C6-4C46-92CE-248E92B755FE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9B95-2235-4E89-9B85-59A5499A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0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8030" cy="6858000"/>
            <a:chOff x="0" y="0"/>
            <a:chExt cx="9148030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8030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1250" y="150453"/>
              <a:ext cx="545771" cy="54911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226" y="150452"/>
              <a:ext cx="553377" cy="54911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4" name="Content Placeholder 2"/>
          <p:cNvSpPr txBox="1">
            <a:spLocks/>
          </p:cNvSpPr>
          <p:nvPr/>
        </p:nvSpPr>
        <p:spPr>
          <a:xfrm>
            <a:off x="1120226" y="2143690"/>
            <a:ext cx="6804422" cy="1571780"/>
          </a:xfrm>
          <a:prstGeom prst="rect">
            <a:avLst/>
          </a:prstGeom>
        </p:spPr>
        <p:txBody>
          <a:bodyPr lIns="68575" tIns="34287" rIns="68575" bIns="34287"/>
          <a:lstStyle>
            <a:lvl1pPr marL="342873" indent="-342873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90" indent="-285727" algn="l" defTabSz="9143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08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70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34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96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9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22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85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0000"/>
              <a:defRPr/>
            </a:pPr>
            <a:r>
              <a:rPr lang="th-TH" sz="36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ประโยชน์ของการจับดีคนรอบข้าง</a:t>
            </a:r>
            <a:endParaRPr lang="th-TH" sz="3600" b="1" dirty="0">
              <a:solidFill>
                <a:srgbClr val="0070C0"/>
              </a:solidFill>
              <a:latin typeface="CordiaUPC" pitchFamily="34" charset="-34"/>
              <a:cs typeface="CordiaUPC" pitchFamily="34" charset="-34"/>
            </a:endParaRPr>
          </a:p>
          <a:p>
            <a:pPr>
              <a:buSzPct val="70000"/>
              <a:defRPr/>
            </a:pPr>
            <a:r>
              <a:rPr lang="th-TH" sz="36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การฝึกฝนนิสัยจับดีคนรอบข้าง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0226" y="1097542"/>
            <a:ext cx="5393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คิดดี...จับดีคนรอบข้าง</a:t>
            </a:r>
            <a:endParaRPr lang="th-TH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960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8030" cy="6858000"/>
            <a:chOff x="0" y="0"/>
            <a:chExt cx="9148030" cy="6858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8030" cy="68580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1250" y="150453"/>
              <a:ext cx="545771" cy="54911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226" y="150452"/>
              <a:ext cx="553377" cy="54911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4" name="Content Placeholder 2"/>
          <p:cNvSpPr txBox="1">
            <a:spLocks/>
          </p:cNvSpPr>
          <p:nvPr/>
        </p:nvSpPr>
        <p:spPr>
          <a:xfrm>
            <a:off x="619770" y="1883894"/>
            <a:ext cx="7148436" cy="4416238"/>
          </a:xfrm>
          <a:prstGeom prst="rect">
            <a:avLst/>
          </a:prstGeom>
        </p:spPr>
        <p:txBody>
          <a:bodyPr lIns="68575" tIns="34287" rIns="68575" bIns="34287"/>
          <a:lstStyle>
            <a:lvl1pPr marL="342873" indent="-342873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90" indent="-285727" algn="l" defTabSz="9143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08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70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34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96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9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22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85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70000"/>
              <a:defRPr/>
            </a:pPr>
            <a:r>
              <a:rPr lang="th-TH" sz="28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ทำให้เป็นผู้ไม่มักโกรธ</a:t>
            </a:r>
          </a:p>
          <a:p>
            <a:pPr>
              <a:buSzPct val="70000"/>
              <a:defRPr/>
            </a:pPr>
            <a:r>
              <a:rPr lang="th-TH" sz="28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ทำให้ไม่มีความเดือดร้อน ไม่มีเวร ไม่มีภัย เพราะรู้จักให้อภัย</a:t>
            </a:r>
          </a:p>
          <a:p>
            <a:pPr>
              <a:buSzPct val="70000"/>
              <a:defRPr/>
            </a:pPr>
            <a:r>
              <a:rPr lang="th-TH" sz="28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ทำให้ได้รับความสุขกาย สบายใจ</a:t>
            </a:r>
          </a:p>
          <a:p>
            <a:pPr>
              <a:buSzPct val="70000"/>
              <a:defRPr/>
            </a:pPr>
            <a:r>
              <a:rPr lang="th-TH" sz="28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ทำให้เป็นคนน่ารัก น่าเอ็นดู น่าเกรงใจ</a:t>
            </a:r>
          </a:p>
          <a:p>
            <a:pPr>
              <a:buSzPct val="70000"/>
              <a:defRPr/>
            </a:pPr>
            <a:r>
              <a:rPr lang="th-TH" sz="28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ทำให้เป็นคนมีปัญญา</a:t>
            </a:r>
          </a:p>
          <a:p>
            <a:pPr>
              <a:buSzPct val="70000"/>
              <a:defRPr/>
            </a:pPr>
            <a:r>
              <a:rPr lang="th-TH" sz="28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ทำให้ผู้เจริญสมาธิได้ดี เพราะจิตใจไม่ขุ่นมัวได้โดยง่าย</a:t>
            </a:r>
          </a:p>
          <a:p>
            <a:pPr>
              <a:buSzPct val="70000"/>
              <a:defRPr/>
            </a:pPr>
            <a:r>
              <a:rPr lang="th-TH" sz="28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ทำให้สามารถทำงานเป็นทีมได้</a:t>
            </a:r>
          </a:p>
          <a:p>
            <a:pPr>
              <a:buSzPct val="70000"/>
              <a:defRPr/>
            </a:pPr>
            <a:r>
              <a:rPr lang="th-TH" sz="28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ฯลฯ</a:t>
            </a:r>
            <a:endParaRPr lang="th-TH" sz="2800" b="1" dirty="0">
              <a:solidFill>
                <a:srgbClr val="002060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7639" y="1184323"/>
            <a:ext cx="787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ประโยชน์หรืออานิสงส์ของการจับดีคนรอบข้าง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71474" y="861158"/>
            <a:ext cx="1459054" cy="3231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th-TH" sz="1500" b="1" dirty="0">
                <a:solidFill>
                  <a:srgbClr val="FF0000"/>
                </a:solidFill>
              </a:rPr>
              <a:t>คิดดี...จับดีคนรอบข้าง</a:t>
            </a:r>
          </a:p>
        </p:txBody>
      </p:sp>
    </p:spTree>
    <p:extLst>
      <p:ext uri="{BB962C8B-B14F-4D97-AF65-F5344CB8AC3E}">
        <p14:creationId xmlns:p14="http://schemas.microsoft.com/office/powerpoint/2010/main" val="123471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8030" cy="6858000"/>
            <a:chOff x="0" y="0"/>
            <a:chExt cx="9148030" cy="68580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8030" cy="6858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1250" y="150453"/>
              <a:ext cx="545771" cy="54911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226" y="150452"/>
              <a:ext cx="553377" cy="54911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4" name="Content Placeholder 2"/>
          <p:cNvSpPr txBox="1">
            <a:spLocks/>
          </p:cNvSpPr>
          <p:nvPr/>
        </p:nvSpPr>
        <p:spPr>
          <a:xfrm>
            <a:off x="555106" y="1787489"/>
            <a:ext cx="8278501" cy="4554588"/>
          </a:xfrm>
          <a:prstGeom prst="rect">
            <a:avLst/>
          </a:prstGeom>
        </p:spPr>
        <p:txBody>
          <a:bodyPr lIns="68575" tIns="34287" rIns="68575" bIns="34287"/>
          <a:lstStyle>
            <a:lvl1pPr marL="342873" indent="-342873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90" indent="-285727" algn="l" defTabSz="9143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08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70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34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96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9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22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85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55" lvl="1" indent="-257155">
              <a:buSzPct val="70000"/>
              <a:buFont typeface="Arial" pitchFamily="34" charset="0"/>
              <a:buChar char="•"/>
              <a:defRPr/>
            </a:pPr>
            <a:r>
              <a:rPr lang="th-TH" sz="32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ฝึกความช่างสังเกตต่อคำพูด การกระทำที่ดีของผู้อื่น </a:t>
            </a:r>
            <a:br>
              <a:rPr lang="th-TH" sz="3200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</a:br>
            <a:r>
              <a:rPr lang="th-TH" b="1" dirty="0">
                <a:solidFill>
                  <a:schemeClr val="accent2"/>
                </a:solidFill>
                <a:latin typeface="CordiaUPC" pitchFamily="34" charset="-34"/>
                <a:cs typeface="CordiaUPC" pitchFamily="34" charset="-34"/>
              </a:rPr>
              <a:t>แล้วทำใจให้เกิดความรู้สึกชื่นชมยินดี สังเกตสิ่งที่เกิดขึ้นกับใจของตนเอง</a:t>
            </a:r>
            <a:br>
              <a:rPr lang="th-TH" b="1" dirty="0">
                <a:solidFill>
                  <a:schemeClr val="accent2"/>
                </a:solidFill>
                <a:latin typeface="CordiaUPC" pitchFamily="34" charset="-34"/>
                <a:cs typeface="CordiaUPC" pitchFamily="34" charset="-34"/>
              </a:rPr>
            </a:br>
            <a:r>
              <a:rPr lang="th-TH" b="1" dirty="0">
                <a:solidFill>
                  <a:schemeClr val="accent2"/>
                </a:solidFill>
                <a:latin typeface="CordiaUPC" pitchFamily="34" charset="-34"/>
                <a:cs typeface="CordiaUPC" pitchFamily="34" charset="-34"/>
              </a:rPr>
              <a:t>จะพบว่าทำให้เรามีความสุข ชุ่มเย็น แล้วเกิดปัญญาที่พัฒนาตนเอง</a:t>
            </a:r>
            <a:r>
              <a:rPr lang="th-TH" sz="3200" b="1" dirty="0">
                <a:solidFill>
                  <a:schemeClr val="accent2"/>
                </a:solidFill>
                <a:latin typeface="CordiaUPC" pitchFamily="34" charset="-34"/>
                <a:cs typeface="CordiaUPC" pitchFamily="34" charset="-34"/>
              </a:rPr>
              <a:t/>
            </a:r>
            <a:br>
              <a:rPr lang="th-TH" sz="3200" b="1" dirty="0">
                <a:solidFill>
                  <a:schemeClr val="accent2"/>
                </a:solidFill>
                <a:latin typeface="CordiaUPC" pitchFamily="34" charset="-34"/>
                <a:cs typeface="CordiaUPC" pitchFamily="34" charset="-34"/>
              </a:rPr>
            </a:br>
            <a:r>
              <a:rPr lang="th-TH" sz="3200" b="1" dirty="0">
                <a:solidFill>
                  <a:srgbClr val="0070C0"/>
                </a:solidFill>
                <a:latin typeface="CordiaUPC" pitchFamily="34" charset="-34"/>
                <a:cs typeface="CordiaUPC" pitchFamily="34" charset="-34"/>
              </a:rPr>
              <a:t>โดยแบ่งเป็น 3 หมวดใหญ่ คือ</a:t>
            </a:r>
          </a:p>
          <a:p>
            <a:pPr lvl="1">
              <a:buSzPct val="70000"/>
              <a:defRPr/>
            </a:pPr>
            <a:r>
              <a:rPr lang="th-TH" b="1" dirty="0">
                <a:solidFill>
                  <a:srgbClr val="0070C0"/>
                </a:solidFill>
                <a:latin typeface="CordiaUPC" pitchFamily="34" charset="-34"/>
                <a:cs typeface="CordiaUPC" pitchFamily="34" charset="-34"/>
              </a:rPr>
              <a:t>ความดีที่เขามีต่อเรา</a:t>
            </a:r>
          </a:p>
          <a:p>
            <a:pPr lvl="1">
              <a:buSzPct val="70000"/>
              <a:defRPr/>
            </a:pPr>
            <a:r>
              <a:rPr lang="th-TH" b="1" dirty="0">
                <a:solidFill>
                  <a:srgbClr val="0070C0"/>
                </a:solidFill>
                <a:latin typeface="CordiaUPC" pitchFamily="34" charset="-34"/>
                <a:cs typeface="CordiaUPC" pitchFamily="34" charset="-34"/>
              </a:rPr>
              <a:t>คุณธรรมที่เขามี</a:t>
            </a:r>
          </a:p>
          <a:p>
            <a:pPr lvl="1">
              <a:buSzPct val="70000"/>
              <a:defRPr/>
            </a:pPr>
            <a:r>
              <a:rPr lang="th-TH" b="1" dirty="0">
                <a:solidFill>
                  <a:srgbClr val="0070C0"/>
                </a:solidFill>
                <a:latin typeface="CordiaUPC" pitchFamily="34" charset="-34"/>
                <a:cs typeface="CordiaUPC" pitchFamily="34" charset="-34"/>
              </a:rPr>
              <a:t>ความรู้ความสามารถที่เขามี</a:t>
            </a:r>
          </a:p>
        </p:txBody>
      </p:sp>
      <p:sp>
        <p:nvSpPr>
          <p:cNvPr id="6" name="Rectangle 5"/>
          <p:cNvSpPr/>
          <p:nvPr/>
        </p:nvSpPr>
        <p:spPr>
          <a:xfrm>
            <a:off x="555106" y="944849"/>
            <a:ext cx="53939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การฝึกฝนนิสัยจับดีคนรอบข้าง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97307" y="850025"/>
            <a:ext cx="1459054" cy="3231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th-TH" sz="1500" b="1" dirty="0">
                <a:solidFill>
                  <a:srgbClr val="FF0000"/>
                </a:solidFill>
              </a:rPr>
              <a:t>คิดดี...จับดีคนรอบข้าง</a:t>
            </a:r>
          </a:p>
        </p:txBody>
      </p:sp>
    </p:spTree>
    <p:extLst>
      <p:ext uri="{BB962C8B-B14F-4D97-AF65-F5344CB8AC3E}">
        <p14:creationId xmlns:p14="http://schemas.microsoft.com/office/powerpoint/2010/main" val="420176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8030" cy="6858000"/>
            <a:chOff x="0" y="0"/>
            <a:chExt cx="9148030" cy="685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8030" cy="68580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1250" y="150453"/>
              <a:ext cx="545771" cy="54911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226" y="150452"/>
              <a:ext cx="553377" cy="54911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4" name="Content Placeholder 2"/>
          <p:cNvSpPr txBox="1">
            <a:spLocks/>
          </p:cNvSpPr>
          <p:nvPr/>
        </p:nvSpPr>
        <p:spPr>
          <a:xfrm>
            <a:off x="702487" y="1795387"/>
            <a:ext cx="7984534" cy="4261464"/>
          </a:xfrm>
          <a:prstGeom prst="rect">
            <a:avLst/>
          </a:prstGeom>
        </p:spPr>
        <p:txBody>
          <a:bodyPr lIns="68575" tIns="34287" rIns="68575" bIns="34287"/>
          <a:lstStyle>
            <a:lvl1pPr marL="342873" indent="-342873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90" indent="-285727" algn="l" defTabSz="9143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08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70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34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96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9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22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85" indent="-228582" algn="l" defTabSz="91432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55" lvl="1" indent="-257155">
              <a:buSzPct val="70000"/>
              <a:buFont typeface="Arial" pitchFamily="34" charset="0"/>
              <a:buChar char="•"/>
              <a:defRPr/>
            </a:pPr>
            <a:r>
              <a:rPr lang="th-TH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ระมัดระวังความคิดเรื่องการเปรียบเทียบกับผู้อื่น</a:t>
            </a:r>
          </a:p>
          <a:p>
            <a:pPr marL="257155" lvl="1" indent="-257155">
              <a:buSzPct val="70000"/>
              <a:buFont typeface="Arial" pitchFamily="34" charset="0"/>
              <a:buChar char="•"/>
              <a:defRPr/>
            </a:pPr>
            <a:r>
              <a:rPr lang="th-TH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หมั่นฝึกคิดว่าความอิจฉา ไม่ได้ก่อให้เกิดประโยชน์ทั้งต่อตนเอง และผู้อื่น</a:t>
            </a:r>
          </a:p>
          <a:p>
            <a:pPr marL="257155" lvl="1" indent="-257155">
              <a:buSzPct val="70000"/>
              <a:buFont typeface="Arial" pitchFamily="34" charset="0"/>
              <a:buChar char="•"/>
              <a:defRPr/>
            </a:pPr>
            <a:r>
              <a:rPr lang="th-TH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ฝึกเขียนหรือจดบันทึกความดีของผู้อื่น</a:t>
            </a:r>
          </a:p>
          <a:p>
            <a:pPr marL="257155" lvl="1" indent="-257155">
              <a:buSzPct val="70000"/>
              <a:buFont typeface="Arial" pitchFamily="34" charset="0"/>
              <a:buChar char="•"/>
              <a:defRPr/>
            </a:pPr>
            <a:r>
              <a:rPr lang="th-TH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ฝึกจินตนาการนึกถึงผลระยะยาวที่จะเกิดขึ้นระหว่างการจับดี และการจับผิดผู้อื่น</a:t>
            </a:r>
          </a:p>
          <a:p>
            <a:pPr marL="257155" lvl="1" indent="-257155">
              <a:buSzPct val="70000"/>
              <a:buFont typeface="Arial" pitchFamily="34" charset="0"/>
              <a:buChar char="•"/>
              <a:defRPr/>
            </a:pPr>
            <a:r>
              <a:rPr lang="th-TH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หมั่นปฏิบัติธรรม เจริญภาวนาอยู่เป็นประจำ จะทำให้ควบคุมอารมณ์ ความไม่พอใจต่างๆ ได้</a:t>
            </a:r>
          </a:p>
          <a:p>
            <a:pPr marL="257155" lvl="1" indent="-257155">
              <a:buSzPct val="70000"/>
              <a:buFont typeface="Arial" pitchFamily="34" charset="0"/>
              <a:buChar char="•"/>
              <a:defRPr/>
            </a:pPr>
            <a:r>
              <a:rPr lang="th-TH" b="1" dirty="0">
                <a:solidFill>
                  <a:srgbClr val="002060"/>
                </a:solidFill>
                <a:latin typeface="CordiaUPC" pitchFamily="34" charset="-34"/>
                <a:cs typeface="CordiaUPC" pitchFamily="34" charset="-34"/>
              </a:rPr>
              <a:t>ฯลฯ</a:t>
            </a:r>
          </a:p>
        </p:txBody>
      </p:sp>
      <p:sp>
        <p:nvSpPr>
          <p:cNvPr id="6" name="Rectangle 5"/>
          <p:cNvSpPr/>
          <p:nvPr/>
        </p:nvSpPr>
        <p:spPr>
          <a:xfrm>
            <a:off x="702487" y="994238"/>
            <a:ext cx="67307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การฝึกฝนนิสัยจับดีคนรอบข้าง (ต่อ)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97307" y="824441"/>
            <a:ext cx="1459054" cy="3231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th-TH" sz="1500" b="1" dirty="0">
                <a:solidFill>
                  <a:srgbClr val="FF0000"/>
                </a:solidFill>
              </a:rPr>
              <a:t>คิดดี...จับดีคนรอบข้าง</a:t>
            </a:r>
          </a:p>
        </p:txBody>
      </p:sp>
    </p:spTree>
    <p:extLst>
      <p:ext uri="{BB962C8B-B14F-4D97-AF65-F5344CB8AC3E}">
        <p14:creationId xmlns:p14="http://schemas.microsoft.com/office/powerpoint/2010/main" val="311573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223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Cordia New</vt:lpstr>
      <vt:lpstr>CordiaUPC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Kitta Wong</dc:creator>
  <cp:lastModifiedBy>Kitta Wong</cp:lastModifiedBy>
  <cp:revision>11</cp:revision>
  <dcterms:created xsi:type="dcterms:W3CDTF">2016-06-22T13:44:33Z</dcterms:created>
  <dcterms:modified xsi:type="dcterms:W3CDTF">2016-06-22T16:18:35Z</dcterms:modified>
</cp:coreProperties>
</file>